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9" r:id="rId4"/>
    <p:sldId id="269" r:id="rId5"/>
    <p:sldId id="268" r:id="rId6"/>
    <p:sldId id="262" r:id="rId7"/>
    <p:sldId id="264" r:id="rId8"/>
    <p:sldId id="265" r:id="rId9"/>
    <p:sldId id="266" r:id="rId10"/>
    <p:sldId id="267" r:id="rId11"/>
    <p:sldId id="270" r:id="rId12"/>
    <p:sldId id="271" r:id="rId13"/>
    <p:sldId id="272" r:id="rId14"/>
    <p:sldId id="275" r:id="rId15"/>
    <p:sldId id="273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une1" id="{8388AE02-7D61-4F5A-9A0C-196919C23300}">
          <p14:sldIdLst>
            <p14:sldId id="256"/>
            <p14:sldId id="257"/>
            <p14:sldId id="259"/>
            <p14:sldId id="269"/>
            <p14:sldId id="268"/>
            <p14:sldId id="262"/>
            <p14:sldId id="264"/>
            <p14:sldId id="265"/>
            <p14:sldId id="266"/>
            <p14:sldId id="267"/>
            <p14:sldId id="270"/>
            <p14:sldId id="271"/>
            <p14:sldId id="272"/>
            <p14:sldId id="275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2539"/>
    <a:srgbClr val="08659B"/>
    <a:srgbClr val="FA99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 mediu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Stil mediu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Fără stil, grilă tabel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Stil mediu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Stil mediu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202B0CA-FC54-4496-8BCA-5EF66A818D29}" styleName="Stil întuneca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Stil întuneca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Stil luminos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Stil mediu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33" autoAdjust="0"/>
    <p:restoredTop sz="93849" autoAdjust="0"/>
  </p:normalViewPr>
  <p:slideViewPr>
    <p:cSldViewPr snapToGrid="0">
      <p:cViewPr varScale="1">
        <p:scale>
          <a:sx n="105" d="100"/>
          <a:sy n="105" d="100"/>
        </p:scale>
        <p:origin x="5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12.jpg>
</file>

<file path=ppt/media/image13.jpg>
</file>

<file path=ppt/media/image14.jpg>
</file>

<file path=ppt/media/image15.jpg>
</file>

<file path=ppt/media/image16.jpe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05B108-BDF6-42AA-84A5-FF77D381382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D9E620-0997-4959-9872-E239ADE04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3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D9E620-0997-4959-9872-E239ADE04D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125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67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05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0884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89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5360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devărat sau f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0148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668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868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550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779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82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97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03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63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405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o-RO" dirty="0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 dirty="0" err="1"/>
              <a:t>Faceţi</a:t>
            </a:r>
            <a:r>
              <a:rPr lang="ro-RO" dirty="0"/>
              <a:t> clic pentru a edita Master stiluri text</a:t>
            </a:r>
          </a:p>
          <a:p>
            <a:pPr lvl="1"/>
            <a:r>
              <a:rPr lang="ro-RO" dirty="0"/>
              <a:t>al doilea nivel</a:t>
            </a:r>
          </a:p>
          <a:p>
            <a:pPr lvl="2"/>
            <a:r>
              <a:rPr lang="ro-RO" dirty="0"/>
              <a:t>al treilea nivel</a:t>
            </a:r>
          </a:p>
          <a:p>
            <a:pPr lvl="3"/>
            <a:r>
              <a:rPr lang="ro-RO" dirty="0"/>
              <a:t>al patrulea nivel</a:t>
            </a:r>
          </a:p>
          <a:p>
            <a:pPr lvl="4"/>
            <a:r>
              <a:rPr lang="ro-RO" dirty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Liberation Serif" panose="02020603050405020304" pitchFamily="18" charset="0"/>
              </a:defRPr>
            </a:lvl1pPr>
          </a:lstStyle>
          <a:p>
            <a:fld id="{FE471B6F-A357-4263-A72D-9FD4D3ABC33E}" type="datetimeFigureOut">
              <a:rPr lang="en-US" smtClean="0"/>
              <a:pPr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Liberation Serif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  <a:latin typeface="Liberation Serif" panose="02020603050405020304" pitchFamily="18" charset="0"/>
              </a:defRPr>
            </a:lvl1pPr>
          </a:lstStyle>
          <a:p>
            <a:fld id="{EB3BA5D1-65A3-4E9D-AB94-266B308EA1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242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Liberation Serif" panose="02020603050405020304" pitchFamily="18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Liberation Serif" panose="02020603050405020304" pitchFamily="18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Liberation Serif" panose="02020603050405020304" pitchFamily="18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Liberation Serif" panose="02020603050405020304" pitchFamily="18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Liberation Serif" panose="02020603050405020304" pitchFamily="18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Liberation Serif" panose="02020603050405020304" pitchFamily="18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6CFDD66-151F-B61C-5F68-5DE0F10E6E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004" y="1782698"/>
            <a:ext cx="8575618" cy="1646302"/>
          </a:xfrm>
        </p:spPr>
        <p:txBody>
          <a:bodyPr/>
          <a:lstStyle/>
          <a:p>
            <a:pPr algn="ctr"/>
            <a:r>
              <a:rPr lang="it-IT" sz="3200" b="0" i="0" dirty="0">
                <a:solidFill>
                  <a:srgbClr val="1D2125"/>
                </a:solidFill>
                <a:effectLst/>
                <a:ea typeface="Liberation Serif" panose="02020603050405020304" pitchFamily="18" charset="0"/>
                <a:cs typeface="Liberation Serif" panose="02020603050405020304" pitchFamily="18" charset="0"/>
              </a:rPr>
              <a:t>Calculul probabilităţilor, procese stochastice, modelare stochastică</a:t>
            </a:r>
          </a:p>
        </p:txBody>
      </p:sp>
      <p:sp>
        <p:nvSpPr>
          <p:cNvPr id="4" name="Titlu 1">
            <a:extLst>
              <a:ext uri="{FF2B5EF4-FFF2-40B4-BE49-F238E27FC236}">
                <a16:creationId xmlns:a16="http://schemas.microsoft.com/office/drawing/2014/main" id="{84D93FC2-F3B7-BAF7-B39D-D28E73239E73}"/>
              </a:ext>
            </a:extLst>
          </p:cNvPr>
          <p:cNvSpPr txBox="1">
            <a:spLocks/>
          </p:cNvSpPr>
          <p:nvPr/>
        </p:nvSpPr>
        <p:spPr>
          <a:xfrm>
            <a:off x="1331329" y="2471893"/>
            <a:ext cx="7766936" cy="25179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3200" b="1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PROIECT</a:t>
            </a:r>
          </a:p>
          <a:p>
            <a:pPr algn="ctr"/>
            <a:r>
              <a:rPr lang="en-US" sz="3200" i="0" dirty="0">
                <a:solidFill>
                  <a:srgbClr val="000000"/>
                </a:solidFill>
                <a:effectLst/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Stanford Dogs Dataset</a:t>
            </a:r>
            <a:endParaRPr lang="en-US" sz="32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algn="ctr"/>
            <a:endParaRPr lang="ro-RO" sz="3200" b="1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6" name="Subtitlu 2">
            <a:extLst>
              <a:ext uri="{FF2B5EF4-FFF2-40B4-BE49-F238E27FC236}">
                <a16:creationId xmlns:a16="http://schemas.microsoft.com/office/drawing/2014/main" id="{DEB007B9-5009-91D3-6F27-E0DEC8038960}"/>
              </a:ext>
            </a:extLst>
          </p:cNvPr>
          <p:cNvSpPr txBox="1">
            <a:spLocks/>
          </p:cNvSpPr>
          <p:nvPr/>
        </p:nvSpPr>
        <p:spPr>
          <a:xfrm>
            <a:off x="6756903" y="4807390"/>
            <a:ext cx="3390857" cy="15390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  <a:spcBef>
                <a:spcPts val="0"/>
              </a:spcBef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</a:rPr>
              <a:t>Masteranzi</a:t>
            </a:r>
            <a:endParaRPr lang="ro-RO" sz="2400" dirty="0">
              <a:solidFill>
                <a:srgbClr val="032539"/>
              </a:solidFill>
              <a:latin typeface="Liberation Serif" panose="02020603050405020304" pitchFamily="18" charset="0"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</a:rPr>
              <a:t>Alexandra MARIN</a:t>
            </a:r>
          </a:p>
          <a:p>
            <a:pPr algn="l">
              <a:lnSpc>
                <a:spcPct val="110000"/>
              </a:lnSpc>
              <a:spcBef>
                <a:spcPts val="0"/>
              </a:spcBef>
            </a:pP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</a:rPr>
              <a:t>Enrico GĂRĂIMAN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</a:pPr>
            <a:endParaRPr lang="ro-RO" sz="2400" dirty="0">
              <a:solidFill>
                <a:srgbClr val="032539"/>
              </a:solidFill>
              <a:latin typeface="Liberation Serif" panose="02020603050405020304" pitchFamily="18" charset="0"/>
            </a:endParaRPr>
          </a:p>
        </p:txBody>
      </p:sp>
      <p:pic>
        <p:nvPicPr>
          <p:cNvPr id="8" name="Imagine 7" descr="O imagine care conține text&#10;&#10;Descriere generată automat">
            <a:extLst>
              <a:ext uri="{FF2B5EF4-FFF2-40B4-BE49-F238E27FC236}">
                <a16:creationId xmlns:a16="http://schemas.microsoft.com/office/drawing/2014/main" id="{400589F8-375C-6DBF-E47C-6CDCFA35E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6540" y="95272"/>
            <a:ext cx="914400" cy="914400"/>
          </a:xfrm>
          <a:prstGeom prst="roundRect">
            <a:avLst/>
          </a:prstGeom>
          <a:effectLst>
            <a:softEdge rad="0"/>
          </a:effectLst>
        </p:spPr>
      </p:pic>
      <p:pic>
        <p:nvPicPr>
          <p:cNvPr id="10" name="Imagine 9" descr="O imagine care conține text&#10;&#10;Descriere generată automat">
            <a:extLst>
              <a:ext uri="{FF2B5EF4-FFF2-40B4-BE49-F238E27FC236}">
                <a16:creationId xmlns:a16="http://schemas.microsoft.com/office/drawing/2014/main" id="{0586D668-218A-5566-7B73-1AE93533A2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29"/>
          <a:stretch/>
        </p:blipFill>
        <p:spPr>
          <a:xfrm>
            <a:off x="10082685" y="95272"/>
            <a:ext cx="936159" cy="914400"/>
          </a:xfrm>
          <a:prstGeom prst="roundRect">
            <a:avLst/>
          </a:prstGeom>
        </p:spPr>
      </p:pic>
      <p:sp>
        <p:nvSpPr>
          <p:cNvPr id="11" name="Subtitlu 2">
            <a:extLst>
              <a:ext uri="{FF2B5EF4-FFF2-40B4-BE49-F238E27FC236}">
                <a16:creationId xmlns:a16="http://schemas.microsoft.com/office/drawing/2014/main" id="{B418E9CA-49AD-4696-CD54-8DB8233E8968}"/>
              </a:ext>
            </a:extLst>
          </p:cNvPr>
          <p:cNvSpPr txBox="1">
            <a:spLocks/>
          </p:cNvSpPr>
          <p:nvPr/>
        </p:nvSpPr>
        <p:spPr>
          <a:xfrm>
            <a:off x="4431965" y="6185780"/>
            <a:ext cx="1565663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ro-RO" sz="2000" dirty="0">
                <a:solidFill>
                  <a:srgbClr val="032539"/>
                </a:solidFill>
                <a:latin typeface="Liberation Serif" panose="02020603050405020304" pitchFamily="18" charset="0"/>
              </a:rPr>
              <a:t>2022</a:t>
            </a:r>
            <a:r>
              <a:rPr lang="en-US" sz="2000" dirty="0">
                <a:solidFill>
                  <a:srgbClr val="032539"/>
                </a:solidFill>
                <a:latin typeface="Liberation Serif" panose="02020603050405020304" pitchFamily="18" charset="0"/>
              </a:rPr>
              <a:t>-2023</a:t>
            </a:r>
            <a:endParaRPr lang="ro-RO" sz="2000" dirty="0">
              <a:solidFill>
                <a:srgbClr val="032539"/>
              </a:solidFill>
              <a:latin typeface="Liberation Serif" panose="02020603050405020304" pitchFamily="18" charset="0"/>
            </a:endParaRPr>
          </a:p>
        </p:txBody>
      </p:sp>
      <p:sp>
        <p:nvSpPr>
          <p:cNvPr id="12" name="Subtitlu 2">
            <a:extLst>
              <a:ext uri="{FF2B5EF4-FFF2-40B4-BE49-F238E27FC236}">
                <a16:creationId xmlns:a16="http://schemas.microsoft.com/office/drawing/2014/main" id="{47480ABB-F43C-CE10-C6A7-D27A4F1071B2}"/>
              </a:ext>
            </a:extLst>
          </p:cNvPr>
          <p:cNvSpPr txBox="1">
            <a:spLocks/>
          </p:cNvSpPr>
          <p:nvPr/>
        </p:nvSpPr>
        <p:spPr>
          <a:xfrm>
            <a:off x="1093940" y="95272"/>
            <a:ext cx="802574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ro-RO" sz="2000" dirty="0">
                <a:solidFill>
                  <a:srgbClr val="032539"/>
                </a:solidFill>
                <a:latin typeface="Liberation Serif" panose="02020603050405020304" pitchFamily="18" charset="0"/>
              </a:rPr>
              <a:t>Universitatea Politehnica din București </a:t>
            </a:r>
            <a:br>
              <a:rPr lang="ro-RO" sz="2000" dirty="0">
                <a:solidFill>
                  <a:srgbClr val="032539"/>
                </a:solidFill>
                <a:latin typeface="Liberation Serif" panose="02020603050405020304" pitchFamily="18" charset="0"/>
              </a:rPr>
            </a:br>
            <a:r>
              <a:rPr lang="ro-RO" sz="2000" dirty="0">
                <a:solidFill>
                  <a:srgbClr val="032539"/>
                </a:solidFill>
                <a:latin typeface="Liberation Serif" panose="02020603050405020304" pitchFamily="18" charset="0"/>
              </a:rPr>
              <a:t>Facultatea de Electronică, Telecomunicații și Tehnologia Informației</a:t>
            </a:r>
          </a:p>
        </p:txBody>
      </p:sp>
    </p:spTree>
    <p:extLst>
      <p:ext uri="{BB962C8B-B14F-4D97-AF65-F5344CB8AC3E}">
        <p14:creationId xmlns:p14="http://schemas.microsoft.com/office/powerpoint/2010/main" val="925819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266602" y="6098396"/>
            <a:ext cx="7658795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6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: 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Varianța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imaginilor grupate pe clase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513866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VARIANȚA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ÎN FUNCȚIE DE CLASĂ 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6" name="Imagine 5">
            <a:extLst>
              <a:ext uri="{FF2B5EF4-FFF2-40B4-BE49-F238E27FC236}">
                <a16:creationId xmlns:a16="http://schemas.microsoft.com/office/drawing/2014/main" id="{4D21C0C5-27C9-40FC-021E-D8E7AB1C0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60" y="20690"/>
            <a:ext cx="3660776" cy="1045936"/>
          </a:xfrm>
          <a:prstGeom prst="rect">
            <a:avLst/>
          </a:prstGeom>
        </p:spPr>
      </p:pic>
      <p:pic>
        <p:nvPicPr>
          <p:cNvPr id="4" name="Imagine 3">
            <a:extLst>
              <a:ext uri="{FF2B5EF4-FFF2-40B4-BE49-F238E27FC236}">
                <a16:creationId xmlns:a16="http://schemas.microsoft.com/office/drawing/2014/main" id="{69B9BF84-84C0-AA84-1604-F00D1A585F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716" y="948538"/>
            <a:ext cx="6614565" cy="496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142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7: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Momentele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HU (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valori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logaritmate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)</a:t>
            </a: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MOMENTELE HU PENTRU SETUL DE DAT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B8B8A2D4-C63D-4299-9E97-497330689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20" y="1234440"/>
            <a:ext cx="585216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00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8: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Matrice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de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CORELAȚIA</a:t>
            </a:r>
          </a:p>
        </p:txBody>
      </p:sp>
      <p:pic>
        <p:nvPicPr>
          <p:cNvPr id="8" name="Imagine 7">
            <a:extLst>
              <a:ext uri="{FF2B5EF4-FFF2-40B4-BE49-F238E27FC236}">
                <a16:creationId xmlns:a16="http://schemas.microsoft.com/office/drawing/2014/main" id="{4C0EEC64-216F-48AD-4A28-A426EB2B0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239" y="857786"/>
            <a:ext cx="4549117" cy="5220608"/>
          </a:xfrm>
          <a:prstGeom prst="rect">
            <a:avLst/>
          </a:prstGeom>
        </p:spPr>
      </p:pic>
      <p:pic>
        <p:nvPicPr>
          <p:cNvPr id="10" name="Imagine 9">
            <a:extLst>
              <a:ext uri="{FF2B5EF4-FFF2-40B4-BE49-F238E27FC236}">
                <a16:creationId xmlns:a16="http://schemas.microsoft.com/office/drawing/2014/main" id="{50D40BA2-ACE2-6339-96B6-1DE82D35B0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14" y="818696"/>
            <a:ext cx="5220608" cy="522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50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9: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Exemple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pozitivă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/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negativă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CORELAȚIA</a:t>
            </a:r>
          </a:p>
        </p:txBody>
      </p:sp>
      <p:pic>
        <p:nvPicPr>
          <p:cNvPr id="4" name="Imagine 3" descr="O imagine care conține text, câine, mamifer, câine sălbatic&#10;&#10;Descriere generată automat">
            <a:extLst>
              <a:ext uri="{FF2B5EF4-FFF2-40B4-BE49-F238E27FC236}">
                <a16:creationId xmlns:a16="http://schemas.microsoft.com/office/drawing/2014/main" id="{ACD37A3F-9379-1226-4702-B362C91590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4" r="7173"/>
          <a:stretch/>
        </p:blipFill>
        <p:spPr>
          <a:xfrm>
            <a:off x="5716474" y="1267692"/>
            <a:ext cx="5738464" cy="2194560"/>
          </a:xfrm>
          <a:prstGeom prst="rect">
            <a:avLst/>
          </a:prstGeom>
        </p:spPr>
      </p:pic>
      <p:pic>
        <p:nvPicPr>
          <p:cNvPr id="6" name="Imagine 5" descr="O imagine care conține text, mamifer, câine&#10;&#10;Descriere generată automat">
            <a:extLst>
              <a:ext uri="{FF2B5EF4-FFF2-40B4-BE49-F238E27FC236}">
                <a16:creationId xmlns:a16="http://schemas.microsoft.com/office/drawing/2014/main" id="{F96AF80C-F5E4-3E6B-584F-1EAE0570B7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7" r="7373"/>
          <a:stretch/>
        </p:blipFill>
        <p:spPr>
          <a:xfrm>
            <a:off x="332496" y="1300114"/>
            <a:ext cx="5620476" cy="2194560"/>
          </a:xfrm>
          <a:prstGeom prst="rect">
            <a:avLst/>
          </a:prstGeom>
        </p:spPr>
      </p:pic>
      <p:pic>
        <p:nvPicPr>
          <p:cNvPr id="11" name="Imagine 10">
            <a:extLst>
              <a:ext uri="{FF2B5EF4-FFF2-40B4-BE49-F238E27FC236}">
                <a16:creationId xmlns:a16="http://schemas.microsoft.com/office/drawing/2014/main" id="{7BC2456C-9850-EB13-36D8-0D76204D03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8" r="7372"/>
          <a:stretch/>
        </p:blipFill>
        <p:spPr>
          <a:xfrm>
            <a:off x="387914" y="3855790"/>
            <a:ext cx="5620476" cy="2194560"/>
          </a:xfrm>
          <a:prstGeom prst="rect">
            <a:avLst/>
          </a:prstGeom>
        </p:spPr>
      </p:pic>
      <p:pic>
        <p:nvPicPr>
          <p:cNvPr id="13" name="Imagine 12">
            <a:extLst>
              <a:ext uri="{FF2B5EF4-FFF2-40B4-BE49-F238E27FC236}">
                <a16:creationId xmlns:a16="http://schemas.microsoft.com/office/drawing/2014/main" id="{55C6283B-7CBF-6782-3222-7B70DA37AC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7" r="7886"/>
          <a:stretch/>
        </p:blipFill>
        <p:spPr>
          <a:xfrm>
            <a:off x="5920270" y="3855509"/>
            <a:ext cx="5534668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720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10: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Exemple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pixeli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CORELAȚIA (pixel cu pixel)</a:t>
            </a: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430756D4-E2C5-A9AC-1DE0-632EE485C5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0" t="9279" r="5556" b="7353"/>
          <a:stretch/>
        </p:blipFill>
        <p:spPr>
          <a:xfrm>
            <a:off x="5921425" y="1691148"/>
            <a:ext cx="5478758" cy="3474720"/>
          </a:xfrm>
          <a:prstGeom prst="rect">
            <a:avLst/>
          </a:prstGeom>
        </p:spPr>
      </p:pic>
      <p:pic>
        <p:nvPicPr>
          <p:cNvPr id="9" name="Imagine 8">
            <a:extLst>
              <a:ext uri="{FF2B5EF4-FFF2-40B4-BE49-F238E27FC236}">
                <a16:creationId xmlns:a16="http://schemas.microsoft.com/office/drawing/2014/main" id="{8F13A38A-47B4-18BE-618F-BA92B47780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8043" r="4383" b="8588"/>
          <a:stretch/>
        </p:blipFill>
        <p:spPr>
          <a:xfrm>
            <a:off x="387914" y="1691148"/>
            <a:ext cx="5580003" cy="3474720"/>
          </a:xfrm>
          <a:prstGeom prst="rect">
            <a:avLst/>
          </a:prstGeom>
        </p:spPr>
      </p:pic>
      <p:pic>
        <p:nvPicPr>
          <p:cNvPr id="14" name="Imagine 13">
            <a:extLst>
              <a:ext uri="{FF2B5EF4-FFF2-40B4-BE49-F238E27FC236}">
                <a16:creationId xmlns:a16="http://schemas.microsoft.com/office/drawing/2014/main" id="{6EA8B520-280E-599C-7664-2D1CCD2605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4" b="2434"/>
          <a:stretch/>
        </p:blipFill>
        <p:spPr>
          <a:xfrm>
            <a:off x="5866007" y="1723570"/>
            <a:ext cx="5478758" cy="3474720"/>
          </a:xfrm>
          <a:prstGeom prst="rect">
            <a:avLst/>
          </a:prstGeom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76C7E069-1B32-BBAC-4CCC-3099DD5DD7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7" b="3297"/>
          <a:stretch/>
        </p:blipFill>
        <p:spPr>
          <a:xfrm>
            <a:off x="332496" y="1723570"/>
            <a:ext cx="5580003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3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11: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Rezultate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motor de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căutare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SEARCH ENGINE</a:t>
            </a:r>
          </a:p>
        </p:txBody>
      </p:sp>
      <p:pic>
        <p:nvPicPr>
          <p:cNvPr id="5" name="Imagine 4" descr="O imagine care conține text, câine, mamifer&#10;&#10;Descriere generată automat">
            <a:extLst>
              <a:ext uri="{FF2B5EF4-FFF2-40B4-BE49-F238E27FC236}">
                <a16:creationId xmlns:a16="http://schemas.microsoft.com/office/drawing/2014/main" id="{BF80D547-2C61-1937-3704-733840D28F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20" b="6690"/>
          <a:stretch/>
        </p:blipFill>
        <p:spPr>
          <a:xfrm>
            <a:off x="1219639" y="946078"/>
            <a:ext cx="4021408" cy="2560320"/>
          </a:xfrm>
          <a:prstGeom prst="rect">
            <a:avLst/>
          </a:prstGeom>
        </p:spPr>
      </p:pic>
      <p:pic>
        <p:nvPicPr>
          <p:cNvPr id="9" name="Imagine 8" descr="O imagine care conține text, câine, mamifer&#10;&#10;Descriere generată automat">
            <a:extLst>
              <a:ext uri="{FF2B5EF4-FFF2-40B4-BE49-F238E27FC236}">
                <a16:creationId xmlns:a16="http://schemas.microsoft.com/office/drawing/2014/main" id="{9CBB61FE-71EC-1E83-F3B7-A233C6FEFF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36" b="8475"/>
          <a:stretch/>
        </p:blipFill>
        <p:spPr>
          <a:xfrm>
            <a:off x="6027173" y="946078"/>
            <a:ext cx="4237703" cy="2558181"/>
          </a:xfrm>
          <a:prstGeom prst="rect">
            <a:avLst/>
          </a:prstGeom>
        </p:spPr>
      </p:pic>
      <p:pic>
        <p:nvPicPr>
          <p:cNvPr id="12" name="Imagine 11" descr="O imagine care conține text, câine, mamifer, alb&#10;&#10;Descriere generată automat">
            <a:extLst>
              <a:ext uri="{FF2B5EF4-FFF2-40B4-BE49-F238E27FC236}">
                <a16:creationId xmlns:a16="http://schemas.microsoft.com/office/drawing/2014/main" id="{2C923E71-0877-2551-6E41-F0EA9BE4FD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02" b="9948"/>
          <a:stretch/>
        </p:blipFill>
        <p:spPr>
          <a:xfrm>
            <a:off x="1219639" y="3506398"/>
            <a:ext cx="4419132" cy="2560320"/>
          </a:xfrm>
          <a:prstGeom prst="rect">
            <a:avLst/>
          </a:prstGeom>
        </p:spPr>
      </p:pic>
      <p:pic>
        <p:nvPicPr>
          <p:cNvPr id="16" name="Imagine 15" descr="O imagine care conține text, câine, interior, mamifer&#10;&#10;Descriere generată automat">
            <a:extLst>
              <a:ext uri="{FF2B5EF4-FFF2-40B4-BE49-F238E27FC236}">
                <a16:creationId xmlns:a16="http://schemas.microsoft.com/office/drawing/2014/main" id="{453DA8EE-9D8F-7F0D-EDDA-BA5E077EB2E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02" b="9948"/>
          <a:stretch/>
        </p:blipFill>
        <p:spPr>
          <a:xfrm>
            <a:off x="6027173" y="3506398"/>
            <a:ext cx="4419132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306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12: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Rezultate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motor de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căutare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SEARCH ENGINE</a:t>
            </a: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BF80D547-2C61-1937-3704-733840D28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5" b="7555"/>
          <a:stretch/>
        </p:blipFill>
        <p:spPr>
          <a:xfrm>
            <a:off x="1219639" y="946078"/>
            <a:ext cx="4021408" cy="2560320"/>
          </a:xfrm>
          <a:prstGeom prst="rect">
            <a:avLst/>
          </a:prstGeom>
        </p:spPr>
      </p:pic>
      <p:pic>
        <p:nvPicPr>
          <p:cNvPr id="9" name="Imagine 8">
            <a:extLst>
              <a:ext uri="{FF2B5EF4-FFF2-40B4-BE49-F238E27FC236}">
                <a16:creationId xmlns:a16="http://schemas.microsoft.com/office/drawing/2014/main" id="{9CBB61FE-71EC-1E83-F3B7-A233C6FEFF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55" b="9755"/>
          <a:stretch/>
        </p:blipFill>
        <p:spPr>
          <a:xfrm>
            <a:off x="6027173" y="946078"/>
            <a:ext cx="4237703" cy="2558181"/>
          </a:xfrm>
          <a:prstGeom prst="rect">
            <a:avLst/>
          </a:prstGeom>
        </p:spPr>
      </p:pic>
      <p:pic>
        <p:nvPicPr>
          <p:cNvPr id="12" name="Imagine 11">
            <a:extLst>
              <a:ext uri="{FF2B5EF4-FFF2-40B4-BE49-F238E27FC236}">
                <a16:creationId xmlns:a16="http://schemas.microsoft.com/office/drawing/2014/main" id="{2C923E71-0877-2551-6E41-F0EA9BE4FD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5" b="11375"/>
          <a:stretch/>
        </p:blipFill>
        <p:spPr>
          <a:xfrm>
            <a:off x="1219639" y="3506398"/>
            <a:ext cx="4419132" cy="2560320"/>
          </a:xfrm>
          <a:prstGeom prst="rect">
            <a:avLst/>
          </a:prstGeom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453DA8EE-9D8F-7F0D-EDDA-BA5E077EB2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5" b="11375"/>
          <a:stretch/>
        </p:blipFill>
        <p:spPr>
          <a:xfrm>
            <a:off x="6027173" y="3504259"/>
            <a:ext cx="4419132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636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Straight Connector 35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u 1">
            <a:extLst>
              <a:ext uri="{FF2B5EF4-FFF2-40B4-BE49-F238E27FC236}">
                <a16:creationId xmlns:a16="http://schemas.microsoft.com/office/drawing/2014/main" id="{470B4972-6AD3-9E16-9034-0D949723C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816638"/>
            <a:ext cx="1987766" cy="5224724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Cuprins</a:t>
            </a:r>
            <a:endParaRPr lang="en-US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31" name="Substituent conținut 2">
            <a:extLst>
              <a:ext uri="{FF2B5EF4-FFF2-40B4-BE49-F238E27FC236}">
                <a16:creationId xmlns:a16="http://schemas.microsoft.com/office/drawing/2014/main" id="{B40FDD72-3FE3-BEF9-35FF-F7AEF9AADE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348" y="816638"/>
            <a:ext cx="4748653" cy="5224724"/>
          </a:xfrm>
        </p:spPr>
        <p:txBody>
          <a:bodyPr anchor="ctr">
            <a:normAutofit/>
          </a:bodyPr>
          <a:lstStyle/>
          <a:p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Baza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de date</a:t>
            </a: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Momente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statistice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Analiza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covarianței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Trăsături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PCA</a:t>
            </a:r>
          </a:p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K-means</a:t>
            </a:r>
          </a:p>
          <a:p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Concluzii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367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0" name="Substituent conținut 2">
            <a:extLst>
              <a:ext uri="{FF2B5EF4-FFF2-40B4-BE49-F238E27FC236}">
                <a16:creationId xmlns:a16="http://schemas.microsoft.com/office/drawing/2014/main" id="{B55EA090-3722-43A0-B1AF-D53E4C025031}"/>
              </a:ext>
            </a:extLst>
          </p:cNvPr>
          <p:cNvSpPr txBox="1">
            <a:spLocks/>
          </p:cNvSpPr>
          <p:nvPr/>
        </p:nvSpPr>
        <p:spPr>
          <a:xfrm>
            <a:off x="387913" y="8571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4" name="Substituent conținut 13">
            <a:extLst>
              <a:ext uri="{FF2B5EF4-FFF2-40B4-BE49-F238E27FC236}">
                <a16:creationId xmlns:a16="http://schemas.microsoft.com/office/drawing/2014/main" id="{61987EDC-9D52-52E2-A3EA-A0CE1DC45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843" y="1464246"/>
            <a:ext cx="4417211" cy="5184836"/>
          </a:xfrm>
        </p:spPr>
        <p:txBody>
          <a:bodyPr>
            <a:normAutofit/>
          </a:bodyPr>
          <a:lstStyle/>
          <a:p>
            <a:pPr algn="l"/>
            <a:r>
              <a:rPr lang="en-US" sz="2400" i="0" dirty="0">
                <a:solidFill>
                  <a:srgbClr val="000000"/>
                </a:solidFill>
                <a:effectLst/>
                <a:ea typeface="Liberation Serif" panose="02020603050405020304" pitchFamily="18" charset="0"/>
                <a:cs typeface="Liberation Serif" panose="02020603050405020304" pitchFamily="18" charset="0"/>
              </a:rPr>
              <a:t>Stanford Dogs Dataset</a:t>
            </a: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20580 </a:t>
            </a:r>
            <a:r>
              <a:rPr lang="en-US" sz="2400" dirty="0" err="1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120 </a:t>
            </a:r>
            <a:r>
              <a:rPr lang="en-US" sz="2400" dirty="0" err="1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clase</a:t>
            </a: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~ 150 </a:t>
            </a:r>
            <a:r>
              <a:rPr lang="en-US" sz="2400" dirty="0" err="1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 / </a:t>
            </a:r>
            <a:r>
              <a:rPr lang="en-US" sz="2400" dirty="0" err="1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clasă</a:t>
            </a: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>
              <a:buNone/>
            </a:pPr>
            <a:br>
              <a:rPr lang="en-US" sz="2400" dirty="0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457200" lvl="1" indent="0">
              <a:buNone/>
            </a:pP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457200" lvl="1" indent="0">
              <a:buNone/>
            </a:pP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2" name="Titlu 1">
            <a:extLst>
              <a:ext uri="{FF2B5EF4-FFF2-40B4-BE49-F238E27FC236}">
                <a16:creationId xmlns:a16="http://schemas.microsoft.com/office/drawing/2014/main" id="{04149122-830B-ADE3-FE81-DC29017AD785}"/>
              </a:ext>
            </a:extLst>
          </p:cNvPr>
          <p:cNvSpPr txBox="1">
            <a:spLocks/>
          </p:cNvSpPr>
          <p:nvPr/>
        </p:nvSpPr>
        <p:spPr>
          <a:xfrm>
            <a:off x="406066" y="347768"/>
            <a:ext cx="11263897" cy="5725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kern="1200" dirty="0">
                <a:solidFill>
                  <a:srgbClr val="032539"/>
                </a:solidFill>
                <a:effectLst/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BAZA DE DATE</a:t>
            </a:r>
            <a:endParaRPr lang="en-US" sz="72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1" name="Substituent conținut 13">
            <a:extLst>
              <a:ext uri="{FF2B5EF4-FFF2-40B4-BE49-F238E27FC236}">
                <a16:creationId xmlns:a16="http://schemas.microsoft.com/office/drawing/2014/main" id="{998E2232-80B4-CC09-4553-703829119A95}"/>
              </a:ext>
            </a:extLst>
          </p:cNvPr>
          <p:cNvSpPr txBox="1">
            <a:spLocks/>
          </p:cNvSpPr>
          <p:nvPr/>
        </p:nvSpPr>
        <p:spPr>
          <a:xfrm>
            <a:off x="1639240" y="6096000"/>
            <a:ext cx="8797548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1: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Exemple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/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clasă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</a:rPr>
              <a:t> 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7" name="Substituent conținut 13">
            <a:extLst>
              <a:ext uri="{FF2B5EF4-FFF2-40B4-BE49-F238E27FC236}">
                <a16:creationId xmlns:a16="http://schemas.microsoft.com/office/drawing/2014/main" id="{48D89086-BE57-9F3D-40B1-B0D7F26CF518}"/>
              </a:ext>
            </a:extLst>
          </p:cNvPr>
          <p:cNvSpPr txBox="1">
            <a:spLocks/>
          </p:cNvSpPr>
          <p:nvPr/>
        </p:nvSpPr>
        <p:spPr>
          <a:xfrm>
            <a:off x="7656958" y="1461989"/>
            <a:ext cx="3394452" cy="5184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031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0" name="Substituent conținut 2">
            <a:extLst>
              <a:ext uri="{FF2B5EF4-FFF2-40B4-BE49-F238E27FC236}">
                <a16:creationId xmlns:a16="http://schemas.microsoft.com/office/drawing/2014/main" id="{B55EA090-3722-43A0-B1AF-D53E4C025031}"/>
              </a:ext>
            </a:extLst>
          </p:cNvPr>
          <p:cNvSpPr txBox="1">
            <a:spLocks/>
          </p:cNvSpPr>
          <p:nvPr/>
        </p:nvSpPr>
        <p:spPr>
          <a:xfrm>
            <a:off x="387913" y="8571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1" name="Substituent conținut 13">
            <a:extLst>
              <a:ext uri="{FF2B5EF4-FFF2-40B4-BE49-F238E27FC236}">
                <a16:creationId xmlns:a16="http://schemas.microsoft.com/office/drawing/2014/main" id="{998E2232-80B4-CC09-4553-703829119A95}"/>
              </a:ext>
            </a:extLst>
          </p:cNvPr>
          <p:cNvSpPr txBox="1">
            <a:spLocks/>
          </p:cNvSpPr>
          <p:nvPr/>
        </p:nvSpPr>
        <p:spPr>
          <a:xfrm>
            <a:off x="1639240" y="6096000"/>
            <a:ext cx="8797548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1: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Exemple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/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clasă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(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originale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+ segmentate). </a:t>
            </a:r>
            <a:b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Primele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60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</a:rPr>
              <a:t> 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7" name="Substituent conținut 13">
            <a:extLst>
              <a:ext uri="{FF2B5EF4-FFF2-40B4-BE49-F238E27FC236}">
                <a16:creationId xmlns:a16="http://schemas.microsoft.com/office/drawing/2014/main" id="{48D89086-BE57-9F3D-40B1-B0D7F26CF518}"/>
              </a:ext>
            </a:extLst>
          </p:cNvPr>
          <p:cNvSpPr txBox="1">
            <a:spLocks/>
          </p:cNvSpPr>
          <p:nvPr/>
        </p:nvSpPr>
        <p:spPr>
          <a:xfrm>
            <a:off x="7656958" y="1461989"/>
            <a:ext cx="3394452" cy="5184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5" name="Substituent conținut 4" descr="O imagine care conține veselă&#10;&#10;Descriere generată automat">
            <a:extLst>
              <a:ext uri="{FF2B5EF4-FFF2-40B4-BE49-F238E27FC236}">
                <a16:creationId xmlns:a16="http://schemas.microsoft.com/office/drawing/2014/main" id="{096AD8DE-9F5A-5176-26DF-F9C5364D71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88" y="634026"/>
            <a:ext cx="11067024" cy="5533512"/>
          </a:xfrm>
        </p:spPr>
      </p:pic>
      <p:pic>
        <p:nvPicPr>
          <p:cNvPr id="8" name="Imagine 7">
            <a:extLst>
              <a:ext uri="{FF2B5EF4-FFF2-40B4-BE49-F238E27FC236}">
                <a16:creationId xmlns:a16="http://schemas.microsoft.com/office/drawing/2014/main" id="{318CBBD9-27F9-D998-1CDE-9840A5749C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88" y="634026"/>
            <a:ext cx="11067024" cy="553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916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0" name="Substituent conținut 2">
            <a:extLst>
              <a:ext uri="{FF2B5EF4-FFF2-40B4-BE49-F238E27FC236}">
                <a16:creationId xmlns:a16="http://schemas.microsoft.com/office/drawing/2014/main" id="{B55EA090-3722-43A0-B1AF-D53E4C025031}"/>
              </a:ext>
            </a:extLst>
          </p:cNvPr>
          <p:cNvSpPr txBox="1">
            <a:spLocks/>
          </p:cNvSpPr>
          <p:nvPr/>
        </p:nvSpPr>
        <p:spPr>
          <a:xfrm>
            <a:off x="387913" y="8571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1" name="Substituent conținut 13">
            <a:extLst>
              <a:ext uri="{FF2B5EF4-FFF2-40B4-BE49-F238E27FC236}">
                <a16:creationId xmlns:a16="http://schemas.microsoft.com/office/drawing/2014/main" id="{998E2232-80B4-CC09-4553-703829119A95}"/>
              </a:ext>
            </a:extLst>
          </p:cNvPr>
          <p:cNvSpPr txBox="1">
            <a:spLocks/>
          </p:cNvSpPr>
          <p:nvPr/>
        </p:nvSpPr>
        <p:spPr>
          <a:xfrm>
            <a:off x="1639240" y="6096000"/>
            <a:ext cx="8797548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1: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Exemple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/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clasă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(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originale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+ segmentate)</a:t>
            </a:r>
            <a:b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Ultimele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60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</a:rPr>
              <a:t> 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7" name="Substituent conținut 13">
            <a:extLst>
              <a:ext uri="{FF2B5EF4-FFF2-40B4-BE49-F238E27FC236}">
                <a16:creationId xmlns:a16="http://schemas.microsoft.com/office/drawing/2014/main" id="{48D89086-BE57-9F3D-40B1-B0D7F26CF518}"/>
              </a:ext>
            </a:extLst>
          </p:cNvPr>
          <p:cNvSpPr txBox="1">
            <a:spLocks/>
          </p:cNvSpPr>
          <p:nvPr/>
        </p:nvSpPr>
        <p:spPr>
          <a:xfrm>
            <a:off x="7656958" y="1461989"/>
            <a:ext cx="3394452" cy="5184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13" name="Substituent conținut 12">
            <a:extLst>
              <a:ext uri="{FF2B5EF4-FFF2-40B4-BE49-F238E27FC236}">
                <a16:creationId xmlns:a16="http://schemas.microsoft.com/office/drawing/2014/main" id="{2F7245D6-C66C-4054-21B4-167C84DF9D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12" y="461614"/>
            <a:ext cx="11067024" cy="5533512"/>
          </a:xfrm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03842848-FA8E-0F1F-CB13-97CDC7BA78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12" y="471954"/>
            <a:ext cx="11067024" cy="553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789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pic>
        <p:nvPicPr>
          <p:cNvPr id="3" name="Imagine 2">
            <a:extLst>
              <a:ext uri="{FF2B5EF4-FFF2-40B4-BE49-F238E27FC236}">
                <a16:creationId xmlns:a16="http://schemas.microsoft.com/office/drawing/2014/main" id="{8EA15EE3-9624-2CC6-83C0-642497FC5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096000"/>
          </a:xfrm>
          <a:prstGeom prst="rect">
            <a:avLst/>
          </a:prstGeom>
        </p:spPr>
      </p:pic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144137" y="6066718"/>
            <a:ext cx="7658795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2: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Distribuția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imaginilor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pe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72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266602" y="6098396"/>
            <a:ext cx="7658795" cy="759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3:  Media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în funcție de imagine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7658795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MEDIA IMAGINILOR PENTRU SETUL DE DATE</a:t>
            </a:r>
          </a:p>
        </p:txBody>
      </p:sp>
      <p:pic>
        <p:nvPicPr>
          <p:cNvPr id="6" name="Imagine 5">
            <a:extLst>
              <a:ext uri="{FF2B5EF4-FFF2-40B4-BE49-F238E27FC236}">
                <a16:creationId xmlns:a16="http://schemas.microsoft.com/office/drawing/2014/main" id="{E55DEAE9-E8E0-B62F-FEB1-B4DDEF541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96" y="791282"/>
            <a:ext cx="6656544" cy="4992408"/>
          </a:xfrm>
          <a:prstGeom prst="rect">
            <a:avLst/>
          </a:prstGeom>
        </p:spPr>
      </p:pic>
      <p:pic>
        <p:nvPicPr>
          <p:cNvPr id="10" name="Imagine 9" descr="O imagine care conține text, mamifer, câine&#10;&#10;Descriere generată automat">
            <a:extLst>
              <a:ext uri="{FF2B5EF4-FFF2-40B4-BE49-F238E27FC236}">
                <a16:creationId xmlns:a16="http://schemas.microsoft.com/office/drawing/2014/main" id="{18736EA6-59E7-275A-0BAE-75D347BDDA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554" y="16522"/>
            <a:ext cx="4013384" cy="3010038"/>
          </a:xfrm>
          <a:prstGeom prst="rect">
            <a:avLst/>
          </a:prstGeom>
        </p:spPr>
      </p:pic>
      <p:pic>
        <p:nvPicPr>
          <p:cNvPr id="12" name="Imagine 11" descr="O imagine care conține text, mamifer, câine&#10;&#10;Descriere generată automat">
            <a:extLst>
              <a:ext uri="{FF2B5EF4-FFF2-40B4-BE49-F238E27FC236}">
                <a16:creationId xmlns:a16="http://schemas.microsoft.com/office/drawing/2014/main" id="{4E6BABD5-DCA5-611C-BF37-2F795B5813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554" y="3026560"/>
            <a:ext cx="4013384" cy="30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575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266602" y="6098396"/>
            <a:ext cx="7658795" cy="759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4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:  Media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imaginilor grupate pe clase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MEDIA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ÎN FUNCȚIE DE CLASĂ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10" name="Imagine 9">
            <a:extLst>
              <a:ext uri="{FF2B5EF4-FFF2-40B4-BE49-F238E27FC236}">
                <a16:creationId xmlns:a16="http://schemas.microsoft.com/office/drawing/2014/main" id="{2F850069-B875-B173-CB15-ADBC99AE5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410" y="183884"/>
            <a:ext cx="2413177" cy="607398"/>
          </a:xfrm>
          <a:prstGeom prst="rect">
            <a:avLst/>
          </a:prstGeom>
        </p:spPr>
      </p:pic>
      <p:pic>
        <p:nvPicPr>
          <p:cNvPr id="4" name="Imagine 3">
            <a:extLst>
              <a:ext uri="{FF2B5EF4-FFF2-40B4-BE49-F238E27FC236}">
                <a16:creationId xmlns:a16="http://schemas.microsoft.com/office/drawing/2014/main" id="{082558C5-7676-AA9A-1334-E1A6C4F90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486" y="1189368"/>
            <a:ext cx="6061023" cy="454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443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5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Varianța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în funcție de imagine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VARIANȚA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IMAGINILOR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PENTRU SETUL DE DAT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D1BA1BF8-0B74-DCB1-BF0A-70778FE41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14" y="953729"/>
            <a:ext cx="6434271" cy="4825703"/>
          </a:xfrm>
          <a:prstGeom prst="rect">
            <a:avLst/>
          </a:prstGeom>
        </p:spPr>
      </p:pic>
      <p:pic>
        <p:nvPicPr>
          <p:cNvPr id="6" name="Imagine 5" descr="O imagine care conține text, mamifer, câine&#10;&#10;Descriere generată automat">
            <a:extLst>
              <a:ext uri="{FF2B5EF4-FFF2-40B4-BE49-F238E27FC236}">
                <a16:creationId xmlns:a16="http://schemas.microsoft.com/office/drawing/2014/main" id="{B935D21C-0A5F-FA1A-7F36-3BA729C168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286" y="113364"/>
            <a:ext cx="3976070" cy="2982053"/>
          </a:xfrm>
          <a:prstGeom prst="rect">
            <a:avLst/>
          </a:prstGeom>
        </p:spPr>
      </p:pic>
      <p:pic>
        <p:nvPicPr>
          <p:cNvPr id="10" name="Imagine 9" descr="O imagine care conține text, mamifer, câine&#10;&#10;Descriere generată automat">
            <a:extLst>
              <a:ext uri="{FF2B5EF4-FFF2-40B4-BE49-F238E27FC236}">
                <a16:creationId xmlns:a16="http://schemas.microsoft.com/office/drawing/2014/main" id="{A4218F54-3ABA-4619-90E1-3666710989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174" y="3095418"/>
            <a:ext cx="3976070" cy="298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93127"/>
      </p:ext>
    </p:extLst>
  </p:cSld>
  <p:clrMapOvr>
    <a:masterClrMapping/>
  </p:clrMapOvr>
</p:sld>
</file>

<file path=ppt/theme/theme1.xml><?xml version="1.0" encoding="utf-8"?>
<a:theme xmlns:a="http://schemas.openxmlformats.org/drawingml/2006/main" name="Fațetă">
  <a:themeElements>
    <a:clrScheme name="Particularizare 4">
      <a:dk1>
        <a:srgbClr val="032539"/>
      </a:dk1>
      <a:lt1>
        <a:sysClr val="window" lastClr="FFFFFF"/>
      </a:lt1>
      <a:dk2>
        <a:srgbClr val="505046"/>
      </a:dk2>
      <a:lt2>
        <a:srgbClr val="EEECE1"/>
      </a:lt2>
      <a:accent1>
        <a:srgbClr val="08659B"/>
      </a:accent1>
      <a:accent2>
        <a:srgbClr val="29A8F3"/>
      </a:accent2>
      <a:accent3>
        <a:srgbClr val="FA991C"/>
      </a:accent3>
      <a:accent4>
        <a:srgbClr val="08659B"/>
      </a:accent4>
      <a:accent5>
        <a:srgbClr val="CC9900"/>
      </a:accent5>
      <a:accent6>
        <a:srgbClr val="FA991C"/>
      </a:accent6>
      <a:hlink>
        <a:srgbClr val="CC9900"/>
      </a:hlink>
      <a:folHlink>
        <a:srgbClr val="666699"/>
      </a:folHlink>
    </a:clrScheme>
    <a:fontScheme name="Fațetă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țetă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1674</TotalTime>
  <Words>232</Words>
  <Application>Microsoft Office PowerPoint</Application>
  <PresentationFormat>Ecran lat</PresentationFormat>
  <Paragraphs>48</Paragraphs>
  <Slides>16</Slides>
  <Notes>1</Notes>
  <HiddenSlides>0</HiddenSlides>
  <MMClips>0</MMClips>
  <ScaleCrop>false</ScaleCrop>
  <HeadingPairs>
    <vt:vector size="6" baseType="variant">
      <vt:variant>
        <vt:lpstr>Fonturi utilizate</vt:lpstr>
      </vt:variant>
      <vt:variant>
        <vt:i4>4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16</vt:i4>
      </vt:variant>
    </vt:vector>
  </HeadingPairs>
  <TitlesOfParts>
    <vt:vector size="21" baseType="lpstr">
      <vt:lpstr>Arial</vt:lpstr>
      <vt:lpstr>Calibri</vt:lpstr>
      <vt:lpstr>Liberation Serif</vt:lpstr>
      <vt:lpstr>Wingdings 3</vt:lpstr>
      <vt:lpstr>Fațetă</vt:lpstr>
      <vt:lpstr>Calculul probabilităţilor, procese stochastice, modelare stochastică</vt:lpstr>
      <vt:lpstr>Cuprins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Recunoașterea semnelor de circulație pe platforme mobile Android utilizând rețele neuronale convoluționale cu complexitate redusă</dc:title>
  <dc:creator>Florian-Enrico-Mădălin GĂRĂIMAN (102455)</dc:creator>
  <cp:lastModifiedBy>Florian-Enrico-Mădălin GĂRĂIMAN (102455)</cp:lastModifiedBy>
  <cp:revision>75</cp:revision>
  <dcterms:created xsi:type="dcterms:W3CDTF">2022-06-27T13:42:09Z</dcterms:created>
  <dcterms:modified xsi:type="dcterms:W3CDTF">2022-11-17T14:34:22Z</dcterms:modified>
</cp:coreProperties>
</file>

<file path=docProps/thumbnail.jpeg>
</file>